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96" r:id="rId2"/>
    <p:sldId id="1055" r:id="rId3"/>
    <p:sldId id="1063" r:id="rId4"/>
    <p:sldId id="1064" r:id="rId5"/>
    <p:sldId id="1065" r:id="rId6"/>
    <p:sldId id="1066" r:id="rId7"/>
    <p:sldId id="1067" r:id="rId8"/>
    <p:sldId id="1068" r:id="rId9"/>
    <p:sldId id="1069" r:id="rId10"/>
    <p:sldId id="1070" r:id="rId11"/>
    <p:sldId id="1071" r:id="rId12"/>
    <p:sldId id="1072" r:id="rId13"/>
    <p:sldId id="1073" r:id="rId14"/>
    <p:sldId id="1075" r:id="rId15"/>
    <p:sldId id="1076" r:id="rId16"/>
    <p:sldId id="1074" r:id="rId17"/>
    <p:sldId id="1077" r:id="rId18"/>
    <p:sldId id="1078" r:id="rId19"/>
    <p:sldId id="1057" r:id="rId20"/>
    <p:sldId id="1062" r:id="rId21"/>
    <p:sldId id="1079" r:id="rId22"/>
    <p:sldId id="1061" r:id="rId23"/>
    <p:sldId id="1080" r:id="rId24"/>
    <p:sldId id="1060" r:id="rId25"/>
    <p:sldId id="1059" r:id="rId26"/>
    <p:sldId id="1058" r:id="rId27"/>
    <p:sldId id="1003" r:id="rId28"/>
    <p:sldId id="916" r:id="rId29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0066CC"/>
    <a:srgbClr val="0070C0"/>
    <a:srgbClr val="DFF1F2"/>
    <a:srgbClr val="A3D6D9"/>
    <a:srgbClr val="004586"/>
    <a:srgbClr val="1C2948"/>
    <a:srgbClr val="FBBCA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1" autoAdjust="0"/>
    <p:restoredTop sz="84491" autoAdjust="0"/>
  </p:normalViewPr>
  <p:slideViewPr>
    <p:cSldViewPr snapToGrid="0">
      <p:cViewPr varScale="1">
        <p:scale>
          <a:sx n="135" d="100"/>
          <a:sy n="135" d="100"/>
        </p:scale>
        <p:origin x="84" y="104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2021/7/23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54C05-12C6-4ED5-8C42-25DA65BDDB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60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温大钟楼"/>
          <p:cNvPicPr>
            <a:picLocks noChangeAspect="1"/>
          </p:cNvPicPr>
          <p:nvPr/>
        </p:nvPicPr>
        <p:blipFill>
          <a:blip r:embed="rId3"/>
          <a:srcRect t="15490" b="23685"/>
          <a:stretch>
            <a:fillRect/>
          </a:stretch>
        </p:blipFill>
        <p:spPr>
          <a:xfrm>
            <a:off x="0" y="0"/>
            <a:ext cx="12192000" cy="3002280"/>
          </a:xfrm>
          <a:prstGeom prst="rect">
            <a:avLst/>
          </a:prstGeom>
        </p:spPr>
      </p:pic>
      <p:sp>
        <p:nvSpPr>
          <p:cNvPr id="9230" name="矩形 13"/>
          <p:cNvSpPr>
            <a:spLocks noChangeArrowheads="1"/>
          </p:cNvSpPr>
          <p:nvPr/>
        </p:nvSpPr>
        <p:spPr bwMode="auto">
          <a:xfrm>
            <a:off x="5200631" y="4962165"/>
            <a:ext cx="245999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07</a:t>
            </a:r>
            <a:r>
              <a:rPr lang="zh-C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高等数学回顾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黄海广 副教授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图片 5" descr="成品210x120mm 250g铜版纸单面打印各一张未转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" y="311785"/>
            <a:ext cx="2200910" cy="65849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10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592710" y="1379193"/>
                <a:ext cx="10568626" cy="3342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+mj-ea"/>
                    <a:ea typeface="+mj-ea"/>
                  </a:rPr>
                  <a:t>7.</a:t>
                </a:r>
                <a:r>
                  <a:rPr lang="zh-CN" altLang="zh-CN" sz="2000" b="1" dirty="0">
                    <a:latin typeface="+mj-ea"/>
                    <a:ea typeface="+mj-ea"/>
                  </a:rPr>
                  <a:t>复合函数，反函数，隐函数以及参数方程所确定的函数的微分法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(1) </a:t>
                </a:r>
                <a:r>
                  <a:rPr lang="zh-CN" altLang="zh-CN" sz="2000" dirty="0">
                    <a:latin typeface="+mj-ea"/>
                    <a:ea typeface="+mj-ea"/>
                  </a:rPr>
                  <a:t>反函数的运算法则</a:t>
                </a:r>
                <a:r>
                  <a:rPr lang="en-US" altLang="zh-CN" sz="2000" dirty="0">
                    <a:latin typeface="+mj-ea"/>
                    <a:ea typeface="+mj-ea"/>
                  </a:rPr>
                  <a:t>: </a:t>
                </a:r>
                <a:r>
                  <a:rPr lang="zh-CN" altLang="zh-CN" sz="2000" dirty="0">
                    <a:latin typeface="+mj-ea"/>
                    <a:ea typeface="+mj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𝑦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的某邻域内单调连续，在点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处可导且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′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)≠0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，则其反函数在点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所对应的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𝑦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处可导，并且有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𝑑𝑦</m:t>
                        </m:r>
                      </m:num>
                      <m:den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𝑑𝑥</m:t>
                        </m:r>
                      </m:den>
                    </m:f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𝑑𝑦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(2) </a:t>
                </a:r>
                <a:r>
                  <a:rPr lang="zh-CN" altLang="zh-CN" sz="2000" dirty="0">
                    <a:latin typeface="+mj-ea"/>
                    <a:ea typeface="+mj-ea"/>
                  </a:rPr>
                  <a:t>复合函数的运算法则</a:t>
                </a:r>
                <a:r>
                  <a:rPr lang="en-US" altLang="zh-CN" sz="2000" dirty="0">
                    <a:latin typeface="+mj-ea"/>
                    <a:ea typeface="+mj-ea"/>
                  </a:rPr>
                  <a:t>:</a:t>
                </a:r>
                <a:r>
                  <a:rPr lang="zh-CN" altLang="zh-CN" sz="2000" dirty="0">
                    <a:latin typeface="+mj-ea"/>
                    <a:ea typeface="+mj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𝜇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𝜑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可导</a:t>
                </a:r>
                <a:r>
                  <a:rPr lang="en-US" altLang="zh-CN" sz="2000" dirty="0">
                    <a:latin typeface="+mj-ea"/>
                    <a:ea typeface="+mj-ea"/>
                  </a:rPr>
                  <a:t>,</a:t>
                </a:r>
                <a:r>
                  <a:rPr lang="zh-CN" altLang="zh-CN" sz="2000" dirty="0">
                    <a:latin typeface="+mj-ea"/>
                    <a:ea typeface="+mj-ea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𝑦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𝜇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在对应点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𝜇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𝜇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𝜑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)</a:t>
                </a:r>
                <a:r>
                  <a:rPr lang="zh-CN" altLang="zh-CN" sz="2000" dirty="0">
                    <a:latin typeface="+mj-ea"/>
                    <a:ea typeface="+mj-ea"/>
                  </a:rPr>
                  <a:t>可导</a:t>
                </a:r>
                <a:r>
                  <a:rPr lang="en-US" altLang="zh-CN" sz="2000" dirty="0">
                    <a:latin typeface="+mj-ea"/>
                    <a:ea typeface="+mj-ea"/>
                  </a:rPr>
                  <a:t>,</a:t>
                </a:r>
                <a:r>
                  <a:rPr lang="zh-CN" altLang="zh-CN" sz="2000" dirty="0">
                    <a:latin typeface="+mj-ea"/>
                    <a:ea typeface="+mj-ea"/>
                  </a:rPr>
                  <a:t>则复合函数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𝑦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𝜑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))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可导</a:t>
                </a:r>
                <a:r>
                  <a:rPr lang="en-US" altLang="zh-CN" sz="2000" dirty="0">
                    <a:latin typeface="+mj-ea"/>
                    <a:ea typeface="+mj-ea"/>
                  </a:rPr>
                  <a:t>,</a:t>
                </a:r>
                <a:r>
                  <a:rPr lang="zh-CN" altLang="zh-CN" sz="2000" dirty="0">
                    <a:latin typeface="+mj-ea"/>
                    <a:ea typeface="+mj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𝑦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′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′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𝜇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)⋅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𝜑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′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18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0" y="1379193"/>
                <a:ext cx="10568626" cy="3342710"/>
              </a:xfrm>
              <a:prstGeom prst="rect">
                <a:avLst/>
              </a:prstGeom>
              <a:blipFill>
                <a:blip r:embed="rId2"/>
                <a:stretch>
                  <a:fillRect l="-577" r="-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6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564430" y="1289639"/>
                <a:ext cx="10568626" cy="4958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隐函数导数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𝑑𝑦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的求法一般有三种方法：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方程两边对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求导，要记住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的函数，则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的函数是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的复合函数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例如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den>
                    </m:f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𝑙𝑛𝑦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等均是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的复合函数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求导应按复合函数连锁法则做。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公式法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知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𝑑𝑦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𝐹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𝐹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,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𝐹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𝐹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分别表示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的偏导数。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利用微分形式不变性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30" y="1289639"/>
                <a:ext cx="10568626" cy="4958409"/>
              </a:xfrm>
              <a:prstGeom prst="rect">
                <a:avLst/>
              </a:prstGeo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75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790673" y="1303779"/>
                <a:ext cx="10568626" cy="4857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+mj-ea"/>
                    <a:ea typeface="+mj-ea"/>
                  </a:rPr>
                  <a:t>8.</a:t>
                </a:r>
                <a:r>
                  <a:rPr lang="zh-CN" altLang="zh-CN" sz="2000" b="1" dirty="0">
                    <a:latin typeface="+mj-ea"/>
                    <a:ea typeface="+mj-ea"/>
                  </a:rPr>
                  <a:t>常用高阶导数公式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（1）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 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)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+mj-ea"/>
                            <a:ea typeface="+mj-ea"/>
                          </a:rPr>
                          <m:t>ln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p>
                    <m:r>
                      <a:rPr lang="en-US" altLang="zh-CN" sz="2000" i="1">
                        <a:latin typeface="+mj-ea"/>
                        <a:ea typeface="+mj-ea"/>
                      </a:rPr>
                      <m:t>𝑎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 (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𝑎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&gt;0)  (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+mj-ea"/>
                            <a:ea typeface="+mj-ea"/>
                          </a:rPr>
                          <m:t>e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 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)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e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 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（2）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sin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𝑘𝑥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 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)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sin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𝑘𝑥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+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⋅</m:t>
                    </m:r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𝜋</m:t>
                        </m:r>
                      </m:num>
                      <m:den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den>
                    </m:f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（3）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cos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𝑘𝑥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 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)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cos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𝑘𝑥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+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⋅</m:t>
                    </m:r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𝜋</m:t>
                        </m:r>
                      </m:num>
                      <m:den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den>
                    </m:f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（4）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𝑚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 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)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𝑚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𝑚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−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1)⋯(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𝑚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−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+1)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𝑚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−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（5）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ln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 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)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−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1)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−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1)</m:t>
                        </m:r>
                      </m:sup>
                    </m:sSup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−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1)!</m:t>
                        </m:r>
                      </m:num>
                      <m:den>
                        <m:sSup>
                          <m:sSup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latin typeface="+mj-ea"/>
                    <a:ea typeface="+mj-ea"/>
                  </a:rPr>
                  <a:t>（</a:t>
                </a:r>
                <a:r>
                  <a:rPr lang="en-US" altLang="zh-CN" sz="2000" dirty="0">
                    <a:latin typeface="+mj-ea"/>
                    <a:ea typeface="+mj-ea"/>
                  </a:rPr>
                  <a:t>6</a:t>
                </a:r>
                <a:r>
                  <a:rPr lang="zh-CN" altLang="zh-CN" sz="2000" dirty="0">
                    <a:latin typeface="+mj-ea"/>
                    <a:ea typeface="+mj-ea"/>
                  </a:rPr>
                  <a:t>）莱布尼兹公式：若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𝑢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 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𝑣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𝑥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均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阶可导，则：</a:t>
                </a:r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𝑢𝑣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)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)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𝑖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𝑖</m:t>
                            </m:r>
                          </m:sup>
                        </m:sSubSup>
                        <m:sSup>
                          <m:sSup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sz="2000">
                                <a:latin typeface="+mj-ea"/>
                                <a:ea typeface="+mj-ea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𝑖</m:t>
                            </m:r>
                            <m:r>
                              <a:rPr lang="en-US" altLang="zh-CN" sz="2000">
                                <a:latin typeface="+mj-ea"/>
                                <a:ea typeface="+mj-ea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000">
                                <a:latin typeface="+mj-ea"/>
                                <a:ea typeface="+mj-ea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𝑖</m:t>
                            </m:r>
                            <m:r>
                              <a:rPr lang="en-US" altLang="zh-CN" sz="2000">
                                <a:latin typeface="+mj-ea"/>
                                <a:ea typeface="+mj-ea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𝑢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(0)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𝑢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𝑣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(0)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𝑣</m:t>
                    </m:r>
                  </m:oMath>
                </a14:m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18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73" y="1303779"/>
                <a:ext cx="10568626" cy="4857740"/>
              </a:xfrm>
              <a:prstGeom prst="rect">
                <a:avLst/>
              </a:prstGeom>
              <a:blipFill>
                <a:blip r:embed="rId2"/>
                <a:stretch>
                  <a:fillRect l="-635" b="-28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20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616277" y="1336772"/>
                <a:ext cx="10568626" cy="4043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9.微分中值定理，泰勒公式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Th1: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费马定理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满足条件：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的某邻域内有定义，并且在此邻域内恒有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,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处可导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,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则有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7" y="1336772"/>
                <a:ext cx="10568626" cy="4043543"/>
              </a:xfrm>
              <a:prstGeom prst="rect">
                <a:avLst/>
              </a:prstGeom>
              <a:blipFill>
                <a:blip r:embed="rId2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18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790673" y="1303779"/>
                <a:ext cx="10568626" cy="3277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b="1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Th3: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(</a:t>
                </a:r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拉格朗日中值定理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) </a:t>
                </a:r>
                <a:endPara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满足条件：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(1)</a:t>
                </a:r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[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]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上连续；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(2)</a:t>
                </a:r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内可导；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则在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内存在一个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𝜉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，使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𝑏</m:t>
                        </m:r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𝑏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</m:den>
                    </m:f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𝜉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endPara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73" y="1303779"/>
                <a:ext cx="10568626" cy="3277692"/>
              </a:xfrm>
              <a:prstGeom prst="rect">
                <a:avLst/>
              </a:prstGeom>
              <a:blipFill>
                <a:blip r:embed="rId2"/>
                <a:stretch>
                  <a:fillRect l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24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668338" y="1289639"/>
                <a:ext cx="10568626" cy="3641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Th4: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柯西中值定理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满足条件：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[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]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上连续；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内可导且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均存在，且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)≠0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则在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内存在一个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𝜉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，使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𝜉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𝜉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289639"/>
                <a:ext cx="10568626" cy="3641831"/>
              </a:xfrm>
              <a:prstGeom prst="rect">
                <a:avLst/>
              </a:prstGeo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66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4A0BFC-BE54-439B-93A3-6B0D3B88E9DD}"/>
                  </a:ext>
                </a:extLst>
              </p:cNvPr>
              <p:cNvSpPr txBox="1"/>
              <p:nvPr/>
            </p:nvSpPr>
            <p:spPr>
              <a:xfrm>
                <a:off x="635131" y="1331535"/>
                <a:ext cx="9894610" cy="4768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10.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洛必达法则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法则Ⅰ</a:t>
                </a: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𝟎</m:t>
                        </m:r>
                      </m:num>
                      <m:den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𝟎</m:t>
                        </m:r>
                      </m:den>
                    </m:f>
                  </m:oMath>
                </a14:m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型</a:t>
                </a:r>
                <a:r>
                  <a:rPr lang="zh-CN" altLang="zh-CN" sz="2000" b="1" kern="100" dirty="0">
                    <a:solidFill>
                      <a:srgbClr val="333333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不定式极限</a:t>
                </a: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满足条件：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=0,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的邻域内可导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处可除外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≠0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;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存在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(或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∞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)。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4A0BFC-BE54-439B-93A3-6B0D3B88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1" y="1331535"/>
                <a:ext cx="9894610" cy="4768806"/>
              </a:xfrm>
              <a:prstGeom prst="rect">
                <a:avLst/>
              </a:prstGeom>
              <a:blipFill>
                <a:blip r:embed="rId2"/>
                <a:stretch>
                  <a:fillRect l="-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46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4A0BFC-BE54-439B-93A3-6B0D3B88E9DD}"/>
                  </a:ext>
                </a:extLst>
              </p:cNvPr>
              <p:cNvSpPr txBox="1"/>
              <p:nvPr/>
            </p:nvSpPr>
            <p:spPr>
              <a:xfrm>
                <a:off x="625704" y="1364528"/>
                <a:ext cx="10945698" cy="3333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法则</a:t>
                </a:r>
                <a14:m>
                  <m:oMath xmlns:m="http://schemas.openxmlformats.org/officeDocument/2006/math">
                    <m:r>
                      <a:rPr lang="en-US" altLang="zh-CN" sz="2000" b="1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𝐈</m:t>
                    </m:r>
                    <m:r>
                      <a:rPr lang="en-US" altLang="zh-CN" sz="2000" b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’</m:t>
                    </m:r>
                  </m:oMath>
                </a14:m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𝟎</m:t>
                        </m:r>
                      </m:num>
                      <m:den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𝟎</m:t>
                        </m:r>
                      </m:den>
                    </m:f>
                  </m:oMath>
                </a14:m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型</a:t>
                </a:r>
                <a:r>
                  <a:rPr lang="zh-CN" altLang="zh-CN" sz="2000" b="1" kern="100" dirty="0">
                    <a:solidFill>
                      <a:srgbClr val="333333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不定式极限</a:t>
                </a: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满足条件：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→∞</m:t>
                        </m:r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=0,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→∞</m:t>
                        </m:r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;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存在一个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,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可导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,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≠0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;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存在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∞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.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4A0BFC-BE54-439B-93A3-6B0D3B88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04" y="1364528"/>
                <a:ext cx="10945698" cy="3333861"/>
              </a:xfrm>
              <a:prstGeom prst="rect">
                <a:avLst/>
              </a:prstGeom>
              <a:blipFill>
                <a:blip r:embed="rId2"/>
                <a:stretch>
                  <a:fillRect l="-613" r="-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35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4A0BFC-BE54-439B-93A3-6B0D3B88E9DD}"/>
                  </a:ext>
                </a:extLst>
              </p:cNvPr>
              <p:cNvSpPr txBox="1"/>
              <p:nvPr/>
            </p:nvSpPr>
            <p:spPr>
              <a:xfrm>
                <a:off x="620990" y="1444657"/>
                <a:ext cx="10813723" cy="3962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000" b="1" dirty="0">
                    <a:latin typeface="+mj-ea"/>
                    <a:ea typeface="+mj-ea"/>
                  </a:rPr>
                  <a:t>法则Ⅱ</a:t>
                </a:r>
                <a:r>
                  <a:rPr lang="en-US" altLang="zh-CN" sz="2000" b="1" dirty="0"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b="1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 b="1">
                            <a:latin typeface="+mj-ea"/>
                            <a:ea typeface="+mj-ea"/>
                          </a:rPr>
                          <m:t>∞</m:t>
                        </m:r>
                      </m:num>
                      <m:den>
                        <m:r>
                          <a:rPr lang="en-US" altLang="zh-CN" sz="2000" b="1">
                            <a:latin typeface="+mj-ea"/>
                            <a:ea typeface="+mj-ea"/>
                          </a:rPr>
                          <m:t>∞</m:t>
                        </m:r>
                      </m:den>
                    </m:f>
                  </m:oMath>
                </a14:m>
                <a:r>
                  <a:rPr lang="zh-CN" altLang="zh-CN" sz="2000" b="1" dirty="0">
                    <a:latin typeface="+mj-ea"/>
                    <a:ea typeface="+mj-ea"/>
                  </a:rPr>
                  <a:t>型不定式极限</a:t>
                </a:r>
                <a:r>
                  <a:rPr lang="en-US" altLang="zh-CN" sz="2000" b="1" dirty="0">
                    <a:latin typeface="+mj-ea"/>
                    <a:ea typeface="+mj-ea"/>
                  </a:rPr>
                  <a:t>)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latin typeface="+mj-ea"/>
                    <a:ea typeface="+mj-ea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𝑔</m:t>
                    </m:r>
                    <m:d>
                      <m:d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满足条件：</a:t>
                </a:r>
                <a:endParaRPr lang="en-US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+mj-ea"/>
                            <a:ea typeface="+mj-ea"/>
                          </a:rPr>
                          <m:t>lim</m:t>
                        </m:r>
                      </m:e>
                      <m:li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>
                                <a:latin typeface="+mj-ea"/>
                                <a:ea typeface="+mj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>
                        <a:latin typeface="+mj-ea"/>
                        <a:ea typeface="+mj-ea"/>
                      </a:rPr>
                      <m:t> 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zh-CN" sz="2000">
                        <a:latin typeface="+mj-ea"/>
                        <a:ea typeface="+mj-ea"/>
                      </a:rPr>
                      <m:t>=∞,</m:t>
                    </m:r>
                    <m:limLow>
                      <m:limLow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+mj-ea"/>
                            <a:ea typeface="+mj-ea"/>
                          </a:rPr>
                          <m:t>lim</m:t>
                        </m:r>
                      </m:e>
                      <m:li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>
                                <a:latin typeface="+mj-ea"/>
                                <a:ea typeface="+mj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>
                        <a:latin typeface="+mj-ea"/>
                        <a:ea typeface="+mj-ea"/>
                      </a:rPr>
                      <m:t> 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𝑔</m:t>
                    </m:r>
                    <m:d>
                      <m:d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zh-CN" sz="2000">
                        <a:latin typeface="+mj-ea"/>
                        <a:ea typeface="+mj-ea"/>
                      </a:rPr>
                      <m:t>=∞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𝑔</m:t>
                    </m:r>
                    <m:d>
                      <m:d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r>
                  <a:rPr lang="zh-CN" altLang="zh-CN" sz="2000" dirty="0">
                    <a:latin typeface="+mj-ea"/>
                    <a:ea typeface="+mj-ea"/>
                  </a:rPr>
                  <a:t>的邻域内可导</a:t>
                </a:r>
                <a:r>
                  <a:rPr lang="en-US" altLang="zh-CN" sz="2000" dirty="0">
                    <a:latin typeface="+mj-ea"/>
                    <a:ea typeface="+mj-ea"/>
                  </a:rPr>
                  <a:t>(</a:t>
                </a:r>
                <a:r>
                  <a:rPr lang="zh-CN" altLang="zh-CN" sz="2000" dirty="0">
                    <a:latin typeface="+mj-ea"/>
                    <a:ea typeface="+mj-ea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处可除外</a:t>
                </a:r>
                <a:r>
                  <a:rPr lang="en-US" altLang="zh-CN" sz="2000" dirty="0">
                    <a:latin typeface="+mj-ea"/>
                    <a:ea typeface="+mj-ea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latin typeface="+mj-ea"/>
                    <a:ea typeface="+mj-ea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𝑔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′</m:t>
                    </m:r>
                    <m:d>
                      <m:d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zh-CN" sz="2000">
                        <a:latin typeface="+mj-ea"/>
                        <a:ea typeface="+mj-ea"/>
                      </a:rPr>
                      <m:t>≠0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;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+mj-ea"/>
                            <a:ea typeface="+mj-ea"/>
                          </a:rPr>
                          <m:t>lim</m:t>
                        </m:r>
                      </m:e>
                      <m:li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>
                                <a:latin typeface="+mj-ea"/>
                                <a:ea typeface="+mj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>
                        <a:latin typeface="+mj-ea"/>
                        <a:ea typeface="+mj-ea"/>
                      </a:rPr>
                      <m:t> </m:t>
                    </m:r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𝑓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𝑔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存在</a:t>
                </a:r>
                <a:r>
                  <a:rPr lang="en-US" altLang="zh-CN" sz="2000" dirty="0">
                    <a:latin typeface="+mj-ea"/>
                    <a:ea typeface="+mj-ea"/>
                  </a:rPr>
                  <a:t>(</a:t>
                </a:r>
                <a:r>
                  <a:rPr lang="zh-CN" altLang="zh-CN" sz="2000" dirty="0">
                    <a:latin typeface="+mj-ea"/>
                    <a:ea typeface="+mj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+mj-ea"/>
                        <a:ea typeface="+mj-ea"/>
                      </a:rPr>
                      <m:t>∞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)</a:t>
                </a:r>
                <a:r>
                  <a:rPr lang="zh-CN" altLang="zh-CN" sz="2000" dirty="0">
                    <a:latin typeface="+mj-ea"/>
                    <a:ea typeface="+mj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latin typeface="+mj-ea"/>
                    <a:ea typeface="+mj-ea"/>
                  </a:rPr>
                  <a:t>则：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+mj-ea"/>
                            <a:ea typeface="+mj-ea"/>
                          </a:rPr>
                          <m:t>lim</m:t>
                        </m:r>
                      </m:e>
                      <m:li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>
                                <a:latin typeface="+mj-ea"/>
                                <a:ea typeface="+mj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>
                        <a:latin typeface="+mj-ea"/>
                        <a:ea typeface="+mj-ea"/>
                      </a:rPr>
                      <m:t> </m:t>
                    </m:r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𝑔</m:t>
                        </m:r>
                        <m:d>
                          <m:d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limLow>
                      <m:limLow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+mj-ea"/>
                            <a:ea typeface="+mj-ea"/>
                          </a:rPr>
                          <m:t>lim</m:t>
                        </m:r>
                      </m:e>
                      <m:li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𝑥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>
                                <a:latin typeface="+mj-ea"/>
                                <a:ea typeface="+mj-ea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>
                        <a:latin typeface="+mj-ea"/>
                        <a:ea typeface="+mj-ea"/>
                      </a:rPr>
                      <m:t> </m:t>
                    </m:r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𝑓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𝑔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′</m:t>
                        </m:r>
                        <m:d>
                          <m:d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000">
                        <a:latin typeface="+mj-ea"/>
                        <a:ea typeface="+mj-ea"/>
                      </a:rPr>
                      <m:t>.</m:t>
                    </m:r>
                  </m:oMath>
                </a14:m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>
                    <a:latin typeface="+mj-ea"/>
                    <a:ea typeface="+mj-ea"/>
                  </a:rPr>
                  <a:t>同理法则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II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’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∞</m:t>
                        </m:r>
                      </m:num>
                      <m:den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∞</m:t>
                        </m:r>
                      </m:den>
                    </m:f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型不定式极限</a:t>
                </a:r>
                <a:r>
                  <a:rPr lang="en-US" altLang="zh-CN" sz="2000" dirty="0">
                    <a:latin typeface="+mj-ea"/>
                    <a:ea typeface="+mj-ea"/>
                  </a:rPr>
                  <a:t>)</a:t>
                </a:r>
                <a:r>
                  <a:rPr lang="zh-CN" altLang="zh-CN" sz="2000" dirty="0">
                    <a:latin typeface="+mj-ea"/>
                    <a:ea typeface="+mj-ea"/>
                  </a:rPr>
                  <a:t>仿法则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I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’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可写出</a:t>
                </a:r>
                <a:endParaRPr lang="zh-CN" altLang="zh-CN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4A0BFC-BE54-439B-93A3-6B0D3B88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90" y="1444657"/>
                <a:ext cx="10813723" cy="3962303"/>
              </a:xfrm>
              <a:prstGeom prst="rect">
                <a:avLst/>
              </a:prstGeom>
              <a:blipFill>
                <a:blip r:embed="rId2"/>
                <a:stretch>
                  <a:fillRect l="-620" b="-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07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CD4FCB0-C894-4E72-A47A-6C472F52CCCD}"/>
                  </a:ext>
                </a:extLst>
              </p:cNvPr>
              <p:cNvSpPr txBox="1"/>
              <p:nvPr/>
            </p:nvSpPr>
            <p:spPr>
              <a:xfrm>
                <a:off x="438347" y="1228124"/>
                <a:ext cx="11081208" cy="5340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11.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泰勒公式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处的某邻域内具有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+1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阶导数，则对该邻域内异于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的任意点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之间至少存在一个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𝜉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，使得：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2!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″(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+1)</m:t>
                            </m:r>
                          </m:sup>
                        </m:s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𝜉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+1)!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处的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阶泰勒余项。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阶泰勒公式：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(0)+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(0)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2!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″(0)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(0)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……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其中</a:t>
                </a:r>
                <a:r>
                  <a:rPr lang="en-US" altLang="zh-CN" sz="2000" kern="100" dirty="0">
                    <a:latin typeface="+mj-ea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effectLst/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sz="2000" i="1">
                            <a:effectLst/>
                            <a:latin typeface="+mj-ea"/>
                            <a:ea typeface="+mj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>
                                <a:effectLst/>
                                <a:latin typeface="+mj-ea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Times New Roman" panose="02020603050405020304" pitchFamily="18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𝜉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+1)!</m:t>
                        </m:r>
                      </m:den>
                    </m:f>
                    <m:sSup>
                      <m:sSupPr>
                        <m:ctrlPr>
                          <a:rPr lang="zh-CN" altLang="zh-CN" sz="2000" i="1">
                            <a:effectLst/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𝜉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之间。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式称为麦克劳林公式</a:t>
                </a:r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CD4FCB0-C894-4E72-A47A-6C472F52C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47" y="1228124"/>
                <a:ext cx="11081208" cy="5340886"/>
              </a:xfrm>
              <a:prstGeom prst="rect">
                <a:avLst/>
              </a:prstGeom>
              <a:blipFill>
                <a:blip r:embed="rId2"/>
                <a:stretch>
                  <a:fillRect l="-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07875319-17BC-4D13-847D-80E95ECDB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</p:spTree>
    <p:extLst>
      <p:ext uri="{BB962C8B-B14F-4D97-AF65-F5344CB8AC3E}">
        <p14:creationId xmlns:p14="http://schemas.microsoft.com/office/powerpoint/2010/main" val="257213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790673" y="1303779"/>
                <a:ext cx="10568626" cy="319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导数定义：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导数和微分的概念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→0</m:t>
                        </m:r>
                      </m:lim>
                    </m:limLow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    （1）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或者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lim>
                    </m:limLow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（2）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73" y="1303779"/>
                <a:ext cx="10568626" cy="3195362"/>
              </a:xfrm>
              <a:prstGeom prst="rect">
                <a:avLst/>
              </a:prstGeo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445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690D42-449F-45AB-AA41-8546A6C6F1AB}"/>
                  </a:ext>
                </a:extLst>
              </p:cNvPr>
              <p:cNvSpPr txBox="1"/>
              <p:nvPr/>
            </p:nvSpPr>
            <p:spPr>
              <a:xfrm>
                <a:off x="590990" y="1329244"/>
                <a:ext cx="9143607" cy="4125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常用五种函数在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处的泰勒公式 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+1)!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𝜉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b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</a:b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𝑜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sin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3!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sin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+1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+1</m:t>
                            </m:r>
                          </m:e>
                        </m:d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func>
                      <m:func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𝜉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𝑛</m:t>
                                </m:r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𝜋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3!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sin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𝑜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690D42-449F-45AB-AA41-8546A6C6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0" y="1329244"/>
                <a:ext cx="9143607" cy="4125425"/>
              </a:xfrm>
              <a:prstGeom prst="rect">
                <a:avLst/>
              </a:prstGeom>
              <a:blipFill>
                <a:blip r:embed="rId2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B481281D-47FF-41A1-A5B0-B67A81D1F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</p:spTree>
    <p:extLst>
      <p:ext uri="{BB962C8B-B14F-4D97-AF65-F5344CB8AC3E}">
        <p14:creationId xmlns:p14="http://schemas.microsoft.com/office/powerpoint/2010/main" val="17271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690D42-449F-45AB-AA41-8546A6C6F1AB}"/>
                  </a:ext>
                </a:extLst>
              </p:cNvPr>
              <p:cNvSpPr txBox="1"/>
              <p:nvPr/>
            </p:nvSpPr>
            <p:spPr>
              <a:xfrm>
                <a:off x="668338" y="1109971"/>
                <a:ext cx="11080750" cy="5557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latin typeface="+mj-ea"/>
                    <a:cs typeface="宋体" panose="02010600030101010101" pitchFamily="2" charset="-122"/>
                  </a:rPr>
                  <a:t>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cos</m:t>
                    </m:r>
                    <m:r>
                      <a:rPr lang="en-US" altLang="zh-CN" sz="2000" i="1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=1</m:t>
                    </m:r>
                    <m:r>
                      <a:rPr lang="en-US" altLang="zh-CN" sz="2000" i="1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cos</m:t>
                    </m:r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+1)!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cos</m:t>
                    </m:r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𝜉</m:t>
                    </m:r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+1</m:t>
                        </m:r>
                      </m:num>
                      <m:den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2000" i="1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𝜋</m:t>
                    </m:r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latin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latin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latin typeface="+mj-ea"/>
                    <a:cs typeface="宋体" panose="02010600030101010101" pitchFamily="2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=1</m:t>
                    </m:r>
                    <m:r>
                      <a:rPr lang="en-US" altLang="zh-CN" sz="2000" i="1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cos</m:t>
                    </m:r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000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𝑜</m:t>
                    </m:r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latin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latin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ln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(1+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⋯+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000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1)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+1)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(1+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𝜉</m:t>
                            </m:r>
                            <m:r>
                              <a:rPr lang="en-US" altLang="zh-CN" sz="2000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⋯+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𝑜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(1+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=1+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𝑚𝑥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1)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1)⋯(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+1)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1)⋯(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+1)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+1)!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(1+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𝜉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或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(1+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=1+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𝑚𝑥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1)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1)⋯(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+1)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𝑜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690D42-449F-45AB-AA41-8546A6C6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109971"/>
                <a:ext cx="11080750" cy="5557291"/>
              </a:xfrm>
              <a:prstGeom prst="rect">
                <a:avLst/>
              </a:prstGeom>
              <a:blipFill>
                <a:blip r:embed="rId2"/>
                <a:stretch>
                  <a:fillRect l="-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0EDA58CB-D2B1-4AE6-9073-80D62FD41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</p:spTree>
    <p:extLst>
      <p:ext uri="{BB962C8B-B14F-4D97-AF65-F5344CB8AC3E}">
        <p14:creationId xmlns:p14="http://schemas.microsoft.com/office/powerpoint/2010/main" val="3154786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F8A053-2BCB-4BC2-B32C-DA159BBB966D}"/>
                  </a:ext>
                </a:extLst>
              </p:cNvPr>
              <p:cNvSpPr txBox="1"/>
              <p:nvPr/>
            </p:nvSpPr>
            <p:spPr>
              <a:xfrm>
                <a:off x="587997" y="1361386"/>
                <a:ext cx="10629900" cy="2346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12.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函数单调性的判断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Th1: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区间内可导，如果对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∀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∈(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，都有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)&gt;0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（或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)&lt;0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），则函数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内是单调增加的（或单调减少）。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Th2: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（取极值的必要条件）设函数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处可导，且在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处取极值，则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F8A053-2BCB-4BC2-B32C-DA159BBB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" y="1361386"/>
                <a:ext cx="10629900" cy="2346283"/>
              </a:xfrm>
              <a:prstGeom prst="rect">
                <a:avLst/>
              </a:prstGeom>
              <a:blipFill>
                <a:blip r:embed="rId2"/>
                <a:stretch>
                  <a:fillRect l="-573" r="-401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3DFCDCA3-A3D2-4457-91C0-382190284B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</p:spTree>
    <p:extLst>
      <p:ext uri="{BB962C8B-B14F-4D97-AF65-F5344CB8AC3E}">
        <p14:creationId xmlns:p14="http://schemas.microsoft.com/office/powerpoint/2010/main" val="149862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F8A053-2BCB-4BC2-B32C-DA159BBB966D}"/>
                  </a:ext>
                </a:extLst>
              </p:cNvPr>
              <p:cNvSpPr txBox="1"/>
              <p:nvPr/>
            </p:nvSpPr>
            <p:spPr>
              <a:xfrm>
                <a:off x="587997" y="1361386"/>
                <a:ext cx="10629900" cy="4885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Th3: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（取极值的第一充分条件）设函数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的某一邻域内可微，且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（或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处连续，但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不存在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）。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由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“+”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变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“-”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为极大值；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由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“-”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变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“+”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为极小值；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经过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的两侧不变号，则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不是极值。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Th4: 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取极值的第二充分条件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处有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″(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)≠0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)&lt;0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为极大值； 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)&gt;0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为极小值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注：如果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，此方法失效。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9F8A053-2BCB-4BC2-B32C-DA159BBB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" y="1361386"/>
                <a:ext cx="10629900" cy="4885440"/>
              </a:xfrm>
              <a:prstGeom prst="rect">
                <a:avLst/>
              </a:prstGeom>
              <a:blipFill>
                <a:blip r:embed="rId2"/>
                <a:stretch>
                  <a:fillRect l="-573" r="-631" b="-1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44D7C58F-D307-441C-A561-EE3DA67BBE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</p:spTree>
    <p:extLst>
      <p:ext uri="{BB962C8B-B14F-4D97-AF65-F5344CB8AC3E}">
        <p14:creationId xmlns:p14="http://schemas.microsoft.com/office/powerpoint/2010/main" val="448704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3DC207-9FF2-4585-9560-F51E93C52A1C}"/>
                  </a:ext>
                </a:extLst>
              </p:cNvPr>
              <p:cNvSpPr txBox="1"/>
              <p:nvPr/>
            </p:nvSpPr>
            <p:spPr>
              <a:xfrm>
                <a:off x="668338" y="1373761"/>
                <a:ext cx="10713563" cy="4627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13.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渐近线的求法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水平渐近线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→+∞</m:t>
                        </m:r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，或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∞</m:t>
                        </m:r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称为函数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的水平渐近线。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铅直渐近线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Sup>
                          <m:sSub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)=∞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，或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Sup>
                          <m:sSub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+</m:t>
                            </m:r>
                          </m:sup>
                        </m:sSubSup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)=∞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的铅直渐近线。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斜渐近线 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→∞</m:t>
                        </m:r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→∞</m:t>
                        </m:r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[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]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的斜渐近线。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3DC207-9FF2-4585-9560-F51E93C52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73761"/>
                <a:ext cx="10713563" cy="4627292"/>
              </a:xfrm>
              <a:prstGeom prst="rect">
                <a:avLst/>
              </a:prstGeom>
              <a:blipFill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F5005B16-CF55-4947-AD6C-A65A148D1B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</p:spTree>
    <p:extLst>
      <p:ext uri="{BB962C8B-B14F-4D97-AF65-F5344CB8AC3E}">
        <p14:creationId xmlns:p14="http://schemas.microsoft.com/office/powerpoint/2010/main" val="299066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59412E-EDBF-4871-995C-DDD8D058928B}"/>
                  </a:ext>
                </a:extLst>
              </p:cNvPr>
              <p:cNvSpPr txBox="1"/>
              <p:nvPr/>
            </p:nvSpPr>
            <p:spPr>
              <a:xfrm>
                <a:off x="589175" y="1384416"/>
                <a:ext cx="10817258" cy="3962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函数凹凸性的判断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Th1: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凹凸性的判别定理）若在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I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上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″(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)&lt;0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（或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″(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)&gt;0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）， 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I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上是凸的（或凹的）。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Th2: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拐点的判别定理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″(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，（或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″(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不存在），当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变动经过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″(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变号，则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为拐点。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Th3: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拐点的判别定理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点的某邻域内有三阶导数，且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″(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‴(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)≠0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为拐点。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59412E-EDBF-4871-995C-DDD8D0589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5" y="1384416"/>
                <a:ext cx="10817258" cy="3962110"/>
              </a:xfrm>
              <a:prstGeom prst="rect">
                <a:avLst/>
              </a:prstGeom>
              <a:blipFill>
                <a:blip r:embed="rId2"/>
                <a:stretch>
                  <a:fillRect l="-620" b="-1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9441AE32-57AC-4CDF-A6EB-F93F35FC4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</p:spTree>
    <p:extLst>
      <p:ext uri="{BB962C8B-B14F-4D97-AF65-F5344CB8AC3E}">
        <p14:creationId xmlns:p14="http://schemas.microsoft.com/office/powerpoint/2010/main" val="402952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B0A25B-3ACE-4242-B5A1-0A7E2B70D612}"/>
                  </a:ext>
                </a:extLst>
              </p:cNvPr>
              <p:cNvSpPr txBox="1"/>
              <p:nvPr/>
            </p:nvSpPr>
            <p:spPr>
              <a:xfrm>
                <a:off x="668338" y="1388327"/>
                <a:ext cx="11039965" cy="4406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15.弧微分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𝑑𝑆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1+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′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16.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曲率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曲线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处的曲率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″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(1+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′</m:t>
                                </m:r>
                              </m:e>
                              <m:sup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.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对于参数方程：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𝜑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𝑡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)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𝑦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𝜓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𝑡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𝜑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′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𝑡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𝜓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″(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𝑡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𝜑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″(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𝑡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𝜓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′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𝑡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[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𝜑</m:t>
                            </m:r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′</m:t>
                                </m:r>
                              </m:e>
                              <m:sup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𝑡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)+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𝜓</m:t>
                            </m:r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′</m:t>
                                </m:r>
                              </m:e>
                              <m:sup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𝑡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)]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17.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曲率半径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曲线在点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𝑀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处的曲率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≠0)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与曲线在点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𝑀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处的曲率半径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有如下关系：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B0A25B-3ACE-4242-B5A1-0A7E2B70D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88327"/>
                <a:ext cx="11039965" cy="4406143"/>
              </a:xfrm>
              <a:prstGeom prst="rect">
                <a:avLst/>
              </a:prstGeom>
              <a:blipFill>
                <a:blip r:embed="rId2"/>
                <a:stretch>
                  <a:fillRect l="-607" t="-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1AAB1D36-5D24-4914-B9D0-9356D4C73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</p:spTree>
    <p:extLst>
      <p:ext uri="{BB962C8B-B14F-4D97-AF65-F5344CB8AC3E}">
        <p14:creationId xmlns:p14="http://schemas.microsoft.com/office/powerpoint/2010/main" val="303761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28" y="266545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参考文献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34328" y="1815790"/>
            <a:ext cx="933961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spc="-50">
                <a:latin typeface="+mj-ea"/>
                <a:ea typeface="+mj-ea"/>
              </a:rPr>
              <a:t>https://github.com/fengdu78/WZU-machine-learning-course</a:t>
            </a:r>
            <a:r>
              <a:rPr lang="en-US" altLang="zh-CN" kern="100">
                <a:latin typeface="+mj-ea"/>
                <a:ea typeface="+mj-ea"/>
              </a:rPr>
              <a:t>《</a:t>
            </a:r>
            <a:r>
              <a:rPr lang="zh-CN" altLang="en-US" kern="100" dirty="0">
                <a:latin typeface="+mj-ea"/>
                <a:ea typeface="+mj-ea"/>
              </a:rPr>
              <a:t>高等数学</a:t>
            </a:r>
            <a:r>
              <a:rPr lang="en-US" altLang="zh-CN" kern="100" dirty="0">
                <a:latin typeface="+mj-ea"/>
                <a:ea typeface="+mj-ea"/>
              </a:rPr>
              <a:t>》</a:t>
            </a:r>
            <a:r>
              <a:rPr lang="zh-CN" altLang="en-US" kern="100" dirty="0">
                <a:latin typeface="+mj-ea"/>
                <a:ea typeface="+mj-ea"/>
              </a:rPr>
              <a:t>（上、下），同济大学</a:t>
            </a:r>
            <a:endParaRPr lang="zh-CN" altLang="zh-CN" kern="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02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7379970"/>
          </a:xfrm>
          <a:prstGeom prst="rect">
            <a:avLst/>
          </a:prstGeom>
          <a:gradFill>
            <a:gsLst>
              <a:gs pos="11000">
                <a:schemeClr val="bg1"/>
              </a:gs>
              <a:gs pos="77000">
                <a:schemeClr val="bg1">
                  <a:alpha val="5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62">
            <a:extLst>
              <a:ext uri="{FF2B5EF4-FFF2-40B4-BE49-F238E27FC236}">
                <a16:creationId xmlns:a16="http://schemas.microsoft.com/office/drawing/2014/main" id="{05B38BAA-90AB-43CE-9EE2-AB2A32E8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216" y="2800765"/>
            <a:ext cx="3195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谢  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616277" y="1369767"/>
                <a:ext cx="10568626" cy="333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左右导数导数的几何意义和物理意义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处的左、右导数分别定义为：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左导数：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</m:sup>
                        </m:sSup>
                      </m:lim>
                    </m:limLow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Sup>
                          <m:sSub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</m:sup>
                        </m:sSubSup>
                      </m:lim>
                    </m:limLow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𝛥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右导数：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lim</m:t>
                        </m:r>
                      </m:e>
                      <m:li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→</m:t>
                        </m:r>
                        <m:sSubSup>
                          <m:sSub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+</m:t>
                            </m:r>
                          </m:sup>
                        </m:sSubSup>
                      </m:lim>
                    </m:limLow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7" y="1369767"/>
                <a:ext cx="10568626" cy="3332259"/>
              </a:xfrm>
              <a:prstGeom prst="rect">
                <a:avLst/>
              </a:prstGeom>
              <a:blipFill>
                <a:blip r:embed="rId2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19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616278" y="1346199"/>
                <a:ext cx="10568626" cy="3812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函数的可导性与连续性之间的关系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Th1: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处可微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处可导。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Th2: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若函数在点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处可导，则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处连续，反之则不成立。即函数连续不一定可导。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Th3: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8" y="1346199"/>
                <a:ext cx="10568626" cy="3812710"/>
              </a:xfrm>
              <a:prstGeom prst="rect">
                <a:avLst/>
              </a:prstGeom>
              <a:blipFill>
                <a:blip r:embed="rId2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59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606850" y="1299065"/>
                <a:ext cx="10568626" cy="2910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平面曲线的切线和法线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切线方程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法线方程：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)≠0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0" y="1299065"/>
                <a:ext cx="10568626" cy="2910861"/>
              </a:xfrm>
              <a:prstGeom prst="rect">
                <a:avLst/>
              </a:prstGeo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52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668338" y="1341486"/>
                <a:ext cx="10568626" cy="4310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四则运算法则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𝑢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𝑢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zh-CN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𝑣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𝑣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可导，则：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𝑢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±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𝑢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±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   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𝑢𝑣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𝑢𝑣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𝑣𝑢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𝑢𝑣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𝑢𝑑𝑣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𝑣𝑑𝑢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𝑢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𝑣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𝑣𝑢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𝑢𝑣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num>
                      <m:den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𝑣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≠0)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𝑢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𝑣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𝑣𝑑𝑢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𝑢𝑑𝑣</m:t>
                        </m:r>
                      </m:num>
                      <m:den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41486"/>
                <a:ext cx="10568626" cy="4310732"/>
              </a:xfrm>
              <a:prstGeom prst="rect">
                <a:avLst/>
              </a:prstGeo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80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616277" y="1303779"/>
                <a:ext cx="10568626" cy="4603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6.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基本导数与微分表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𝑐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（常数）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𝛼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为实数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 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𝛼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𝛼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ln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ln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特例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+mj-ea"/>
                        <a:ea typeface="+mj-ea"/>
                        <a:cs typeface="Euclid" panose="02020503060505020303" pitchFamily="18" charset="0"/>
                      </a:rPr>
                      <m:t>𝑦</m:t>
                    </m:r>
                    <m:r>
                      <a:rPr lang="en-US" altLang="zh-CN" sz="2000" i="1">
                        <a:effectLst/>
                        <a:latin typeface="+mj-ea"/>
                        <a:ea typeface="+mj-ea"/>
                        <a:cs typeface="Euclid" panose="02020503060505020303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effectLst/>
                            <a:latin typeface="+mj-ea"/>
                            <a:ea typeface="+mj-ea"/>
                            <a:cs typeface="Euclid" panose="02020503060505020303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effectLst/>
                            <a:latin typeface="+mj-ea"/>
                            <a:ea typeface="+mj-ea"/>
                            <a:cs typeface="Euclid" panose="02020503060505020303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2000" i="1">
                            <a:effectLst/>
                            <a:latin typeface="+mj-ea"/>
                            <a:ea typeface="+mj-ea"/>
                            <a:cs typeface="Euclid" panose="02020503060505020303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000" i="1">
                        <a:effectLst/>
                        <a:latin typeface="+mj-ea"/>
                        <a:ea typeface="+mj-ea"/>
                        <a:cs typeface="Euclid" panose="02020503060505020303" pitchFamily="18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 </a:t>
                </a:r>
                <a:r>
                  <a:rPr lang="zh-CN" altLang="zh-CN" sz="2000" dirty="0">
                    <a:effectLst/>
                    <a:latin typeface="+mj-ea"/>
                    <a:ea typeface="+mj-ea"/>
                    <a:cs typeface="Euclid" panose="02020503060505020303" pitchFamily="18" charset="0"/>
                  </a:rPr>
                  <a:t>则：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ln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ln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特例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ln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ln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ln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7" y="1303779"/>
                <a:ext cx="10568626" cy="4603248"/>
              </a:xfrm>
              <a:prstGeom prst="rect">
                <a:avLst/>
              </a:prstGeom>
              <a:blipFill>
                <a:blip r:embed="rId2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03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573856" y="1322632"/>
                <a:ext cx="10568626" cy="5121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sin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cos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sin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cos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(6)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cos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sin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cos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sin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(7)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tan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sec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tan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sec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(8)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cot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csc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cot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csc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(9)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sec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sec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tan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sec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sec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tan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(10)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csc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csc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cot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csc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csc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cot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56" y="1322632"/>
                <a:ext cx="10568626" cy="5121402"/>
              </a:xfrm>
              <a:prstGeom prst="rect">
                <a:avLst/>
              </a:prstGeom>
              <a:blipFill>
                <a:blip r:embed="rId2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20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高等数学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/>
              <p:nvPr/>
            </p:nvSpPr>
            <p:spPr>
              <a:xfrm>
                <a:off x="790673" y="1303779"/>
                <a:ext cx="10568626" cy="5765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(11)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arcsin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arcsin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arccos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arccos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(13)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arctan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arctan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(14)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arccot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arccot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1+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(15)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𝑠h𝑥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𝑐h𝑥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𝑠h𝑥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𝑐h𝑥𝑑𝑥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(16)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𝑐h𝑥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𝑠h𝑥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𝑐h𝑥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𝑠h𝑥𝑑𝑥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ADCAF4-5277-4AFD-8C2C-6999CF15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73" y="1303779"/>
                <a:ext cx="10568626" cy="5765937"/>
              </a:xfrm>
              <a:prstGeom prst="rect">
                <a:avLst/>
              </a:prstGeo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15778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17233</TotalTime>
  <Words>2635</Words>
  <Application>Microsoft Office PowerPoint</Application>
  <PresentationFormat>宽屏</PresentationFormat>
  <Paragraphs>154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宋体</vt:lpstr>
      <vt:lpstr>微软雅黑</vt:lpstr>
      <vt:lpstr>Arial</vt:lpstr>
      <vt:lpstr>Cambria Math</vt:lpstr>
      <vt:lpstr>Times New Roman</vt:lpstr>
      <vt:lpstr>默认设计模板</vt:lpstr>
      <vt:lpstr>机器学习-高等数学回顾  黄海广 副教授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高等数学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黄 海广</cp:lastModifiedBy>
  <cp:revision>3353</cp:revision>
  <cp:lastPrinted>2018-06-09T17:02:00Z</cp:lastPrinted>
  <dcterms:created xsi:type="dcterms:W3CDTF">2016-05-18T20:32:00Z</dcterms:created>
  <dcterms:modified xsi:type="dcterms:W3CDTF">2021-07-23T02:13:46Z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